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9933"/>
    <a:srgbClr val="FF6600"/>
    <a:srgbClr val="FF3300"/>
    <a:srgbClr val="0099CC"/>
    <a:srgbClr val="FF7C80"/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16A97-A33A-40E8-BAC1-4964FD3638E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B98E602-2B63-4A08-9367-53F18C95822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2 </a:t>
          </a:r>
          <a:r>
            <a:rPr lang="ru-RU" sz="2400" b="1" dirty="0" smtClean="0">
              <a:solidFill>
                <a:srgbClr val="FFFF00"/>
              </a:solidFill>
              <a:latin typeface="Calibri"/>
            </a:rPr>
            <a:t>· 4 ·5 = 40</a:t>
          </a:r>
          <a:endParaRPr lang="ru-RU" sz="2400" b="1" dirty="0">
            <a:solidFill>
              <a:srgbClr val="FFFF00"/>
            </a:solidFill>
          </a:endParaRPr>
        </a:p>
      </dgm:t>
    </dgm:pt>
    <dgm:pt modelId="{92DE1A30-3ADC-40F0-BE75-F86FFFA0C78E}" type="parTrans" cxnId="{EE545178-50E1-4F6D-96A7-D0A46F17F86C}">
      <dgm:prSet/>
      <dgm:spPr/>
      <dgm:t>
        <a:bodyPr/>
        <a:lstStyle/>
        <a:p>
          <a:endParaRPr lang="ru-RU"/>
        </a:p>
      </dgm:t>
    </dgm:pt>
    <dgm:pt modelId="{7CCCB13F-1698-4C3B-A87B-FD3E74C4BF45}" type="sibTrans" cxnId="{EE545178-50E1-4F6D-96A7-D0A46F17F86C}">
      <dgm:prSet/>
      <dgm:spPr/>
      <dgm:t>
        <a:bodyPr/>
        <a:lstStyle/>
        <a:p>
          <a:endParaRPr lang="ru-RU"/>
        </a:p>
      </dgm:t>
    </dgm:pt>
    <dgm:pt modelId="{57F4F549-E32B-44F2-9B5F-7AB44BE68B4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63 : 7 </a:t>
          </a:r>
          <a:r>
            <a:rPr lang="ru-RU" sz="2000" b="1" dirty="0" smtClean="0">
              <a:solidFill>
                <a:srgbClr val="FF0000"/>
              </a:solidFill>
              <a:latin typeface="Calibri"/>
            </a:rPr>
            <a:t>· 5 = 45</a:t>
          </a:r>
          <a:endParaRPr lang="ru-RU" sz="2000" b="1" dirty="0">
            <a:solidFill>
              <a:srgbClr val="FF0000"/>
            </a:solidFill>
          </a:endParaRPr>
        </a:p>
      </dgm:t>
    </dgm:pt>
    <dgm:pt modelId="{78FA4BCF-4EDA-407C-ACD3-9567984B291B}" type="parTrans" cxnId="{11E47769-D5DE-4A47-8328-281CBD283AA7}">
      <dgm:prSet/>
      <dgm:spPr/>
      <dgm:t>
        <a:bodyPr/>
        <a:lstStyle/>
        <a:p>
          <a:endParaRPr lang="ru-RU"/>
        </a:p>
      </dgm:t>
    </dgm:pt>
    <dgm:pt modelId="{184C4DBC-018C-411A-BE9E-0F0B7C4A7CDE}" type="sibTrans" cxnId="{11E47769-D5DE-4A47-8328-281CBD283AA7}">
      <dgm:prSet/>
      <dgm:spPr/>
      <dgm:t>
        <a:bodyPr/>
        <a:lstStyle/>
        <a:p>
          <a:endParaRPr lang="ru-RU"/>
        </a:p>
      </dgm:t>
    </dgm:pt>
    <dgm:pt modelId="{ED515CC2-492E-4788-915D-C90A8BBB62A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15 : 5 : 3 = 1</a:t>
          </a:r>
          <a:endParaRPr lang="ru-RU" sz="2400" b="1" dirty="0">
            <a:solidFill>
              <a:srgbClr val="C00000"/>
            </a:solidFill>
          </a:endParaRPr>
        </a:p>
      </dgm:t>
    </dgm:pt>
    <dgm:pt modelId="{527136AB-EBED-4324-872B-AB5E30F8159A}" type="parTrans" cxnId="{57E9E533-FDE6-4043-945B-7974B2E8C13C}">
      <dgm:prSet/>
      <dgm:spPr/>
      <dgm:t>
        <a:bodyPr/>
        <a:lstStyle/>
        <a:p>
          <a:endParaRPr lang="ru-RU"/>
        </a:p>
      </dgm:t>
    </dgm:pt>
    <dgm:pt modelId="{F00C23BF-B9EB-4B66-9829-DA08735B761B}" type="sibTrans" cxnId="{57E9E533-FDE6-4043-945B-7974B2E8C13C}">
      <dgm:prSet/>
      <dgm:spPr/>
      <dgm:t>
        <a:bodyPr/>
        <a:lstStyle/>
        <a:p>
          <a:endParaRPr lang="ru-RU"/>
        </a:p>
      </dgm:t>
    </dgm:pt>
    <dgm:pt modelId="{8BEEBDC1-22EA-4C2B-AFA0-98B2E81368F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00FF"/>
              </a:solidFill>
            </a:rPr>
            <a:t>8 </a:t>
          </a:r>
          <a:r>
            <a:rPr lang="ru-RU" sz="2400" b="1" dirty="0" smtClean="0">
              <a:solidFill>
                <a:srgbClr val="0000FF"/>
              </a:solidFill>
              <a:latin typeface="Calibri"/>
            </a:rPr>
            <a:t>· 3 : 6 = 4</a:t>
          </a:r>
          <a:endParaRPr lang="ru-RU" sz="2400" b="1" dirty="0">
            <a:solidFill>
              <a:srgbClr val="0000FF"/>
            </a:solidFill>
          </a:endParaRPr>
        </a:p>
      </dgm:t>
    </dgm:pt>
    <dgm:pt modelId="{D436BFBE-811C-4C41-8D66-71AD56144AEA}" type="parTrans" cxnId="{E4F0F267-ED32-41B3-841E-11ECFD3CA5FE}">
      <dgm:prSet/>
      <dgm:spPr/>
      <dgm:t>
        <a:bodyPr/>
        <a:lstStyle/>
        <a:p>
          <a:endParaRPr lang="ru-RU"/>
        </a:p>
      </dgm:t>
    </dgm:pt>
    <dgm:pt modelId="{AAC9BC44-F56F-45F3-8696-2402601856E0}" type="sibTrans" cxnId="{E4F0F267-ED32-41B3-841E-11ECFD3CA5FE}">
      <dgm:prSet/>
      <dgm:spPr/>
      <dgm:t>
        <a:bodyPr/>
        <a:lstStyle/>
        <a:p>
          <a:endParaRPr lang="ru-RU"/>
        </a:p>
      </dgm:t>
    </dgm:pt>
    <dgm:pt modelId="{38D781E6-F037-4B7B-918E-6A571982988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00CC"/>
              </a:solidFill>
            </a:rPr>
            <a:t>6 </a:t>
          </a:r>
          <a:r>
            <a:rPr lang="ru-RU" sz="2400" b="1" dirty="0" smtClean="0">
              <a:solidFill>
                <a:srgbClr val="0000CC"/>
              </a:solidFill>
              <a:latin typeface="Calibri"/>
            </a:rPr>
            <a:t>· 4 : 12 = 2</a:t>
          </a:r>
          <a:endParaRPr lang="ru-RU" sz="2400" b="1" dirty="0">
            <a:solidFill>
              <a:srgbClr val="0000CC"/>
            </a:solidFill>
          </a:endParaRPr>
        </a:p>
      </dgm:t>
    </dgm:pt>
    <dgm:pt modelId="{1A8365C8-D7AA-411F-B9FC-D990C5402978}" type="parTrans" cxnId="{0D2663F2-E9C1-44BC-A938-A7C137130FFD}">
      <dgm:prSet/>
      <dgm:spPr/>
      <dgm:t>
        <a:bodyPr/>
        <a:lstStyle/>
        <a:p>
          <a:endParaRPr lang="ru-RU"/>
        </a:p>
      </dgm:t>
    </dgm:pt>
    <dgm:pt modelId="{E2918289-33FB-45B3-BAAD-DB385A0259C4}" type="sibTrans" cxnId="{0D2663F2-E9C1-44BC-A938-A7C137130FFD}">
      <dgm:prSet/>
      <dgm:spPr/>
      <dgm:t>
        <a:bodyPr/>
        <a:lstStyle/>
        <a:p>
          <a:endParaRPr lang="ru-RU"/>
        </a:p>
      </dgm:t>
    </dgm:pt>
    <dgm:pt modelId="{65227702-675E-45C9-AC34-DC7849D9C3AC}" type="pres">
      <dgm:prSet presAssocID="{29016A97-A33A-40E8-BAC1-4964FD3638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B59177-CB05-4A8C-A55E-BB0BC0518C5D}" type="pres">
      <dgm:prSet presAssocID="{1B98E602-2B63-4A08-9367-53F18C9582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40350-D2E9-4237-B26F-A1FB1DE787C1}" type="pres">
      <dgm:prSet presAssocID="{7CCCB13F-1698-4C3B-A87B-FD3E74C4BF45}" presName="sibTrans" presStyleCnt="0"/>
      <dgm:spPr/>
    </dgm:pt>
    <dgm:pt modelId="{2CEC6919-760A-4CCD-BB89-B09D07A57195}" type="pres">
      <dgm:prSet presAssocID="{57F4F549-E32B-44F2-9B5F-7AB44BE68B4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F7089-0544-41CF-96D6-507287C0BB3D}" type="pres">
      <dgm:prSet presAssocID="{184C4DBC-018C-411A-BE9E-0F0B7C4A7CDE}" presName="sibTrans" presStyleCnt="0"/>
      <dgm:spPr/>
    </dgm:pt>
    <dgm:pt modelId="{D42B7EF7-8C97-4C47-948C-AA58717E0DCD}" type="pres">
      <dgm:prSet presAssocID="{ED515CC2-492E-4788-915D-C90A8BBB62A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62E95-F4BA-43D2-B8F0-3125DF2277CA}" type="pres">
      <dgm:prSet presAssocID="{F00C23BF-B9EB-4B66-9829-DA08735B761B}" presName="sibTrans" presStyleCnt="0"/>
      <dgm:spPr/>
    </dgm:pt>
    <dgm:pt modelId="{627F66AC-F1D6-4936-8694-6B7E9296D0F1}" type="pres">
      <dgm:prSet presAssocID="{8BEEBDC1-22EA-4C2B-AFA0-98B2E81368F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08F1F-41B8-49F7-AE26-9C9DE83A4A39}" type="pres">
      <dgm:prSet presAssocID="{AAC9BC44-F56F-45F3-8696-2402601856E0}" presName="sibTrans" presStyleCnt="0"/>
      <dgm:spPr/>
    </dgm:pt>
    <dgm:pt modelId="{E9DF5FD3-EC38-4999-9EF1-F350F4684C08}" type="pres">
      <dgm:prSet presAssocID="{38D781E6-F037-4B7B-918E-6A571982988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545178-50E1-4F6D-96A7-D0A46F17F86C}" srcId="{29016A97-A33A-40E8-BAC1-4964FD3638E3}" destId="{1B98E602-2B63-4A08-9367-53F18C958223}" srcOrd="0" destOrd="0" parTransId="{92DE1A30-3ADC-40F0-BE75-F86FFFA0C78E}" sibTransId="{7CCCB13F-1698-4C3B-A87B-FD3E74C4BF45}"/>
    <dgm:cxn modelId="{D48B7457-BCFD-460C-8FF7-E30818DB63BA}" type="presOf" srcId="{57F4F549-E32B-44F2-9B5F-7AB44BE68B4C}" destId="{2CEC6919-760A-4CCD-BB89-B09D07A57195}" srcOrd="0" destOrd="0" presId="urn:microsoft.com/office/officeart/2005/8/layout/default"/>
    <dgm:cxn modelId="{19F55F81-BEA8-4774-A87B-59B0A1E5426F}" type="presOf" srcId="{38D781E6-F037-4B7B-918E-6A5719829889}" destId="{E9DF5FD3-EC38-4999-9EF1-F350F4684C08}" srcOrd="0" destOrd="0" presId="urn:microsoft.com/office/officeart/2005/8/layout/default"/>
    <dgm:cxn modelId="{6F0D3A4B-A226-4C60-8630-09330086746D}" type="presOf" srcId="{ED515CC2-492E-4788-915D-C90A8BBB62AF}" destId="{D42B7EF7-8C97-4C47-948C-AA58717E0DCD}" srcOrd="0" destOrd="0" presId="urn:microsoft.com/office/officeart/2005/8/layout/default"/>
    <dgm:cxn modelId="{11E47769-D5DE-4A47-8328-281CBD283AA7}" srcId="{29016A97-A33A-40E8-BAC1-4964FD3638E3}" destId="{57F4F549-E32B-44F2-9B5F-7AB44BE68B4C}" srcOrd="1" destOrd="0" parTransId="{78FA4BCF-4EDA-407C-ACD3-9567984B291B}" sibTransId="{184C4DBC-018C-411A-BE9E-0F0B7C4A7CDE}"/>
    <dgm:cxn modelId="{AE61FF2B-270C-4679-B57A-6A8F1F00EE59}" type="presOf" srcId="{1B98E602-2B63-4A08-9367-53F18C958223}" destId="{DDB59177-CB05-4A8C-A55E-BB0BC0518C5D}" srcOrd="0" destOrd="0" presId="urn:microsoft.com/office/officeart/2005/8/layout/default"/>
    <dgm:cxn modelId="{57E9E533-FDE6-4043-945B-7974B2E8C13C}" srcId="{29016A97-A33A-40E8-BAC1-4964FD3638E3}" destId="{ED515CC2-492E-4788-915D-C90A8BBB62AF}" srcOrd="2" destOrd="0" parTransId="{527136AB-EBED-4324-872B-AB5E30F8159A}" sibTransId="{F00C23BF-B9EB-4B66-9829-DA08735B761B}"/>
    <dgm:cxn modelId="{C3C175E0-FB4B-4AA9-8DE4-91617D868D90}" type="presOf" srcId="{8BEEBDC1-22EA-4C2B-AFA0-98B2E81368FD}" destId="{627F66AC-F1D6-4936-8694-6B7E9296D0F1}" srcOrd="0" destOrd="0" presId="urn:microsoft.com/office/officeart/2005/8/layout/default"/>
    <dgm:cxn modelId="{37DECD07-A9D6-4C77-B3E8-1B9E42501D40}" type="presOf" srcId="{29016A97-A33A-40E8-BAC1-4964FD3638E3}" destId="{65227702-675E-45C9-AC34-DC7849D9C3AC}" srcOrd="0" destOrd="0" presId="urn:microsoft.com/office/officeart/2005/8/layout/default"/>
    <dgm:cxn modelId="{0D2663F2-E9C1-44BC-A938-A7C137130FFD}" srcId="{29016A97-A33A-40E8-BAC1-4964FD3638E3}" destId="{38D781E6-F037-4B7B-918E-6A5719829889}" srcOrd="4" destOrd="0" parTransId="{1A8365C8-D7AA-411F-B9FC-D990C5402978}" sibTransId="{E2918289-33FB-45B3-BAAD-DB385A0259C4}"/>
    <dgm:cxn modelId="{E4F0F267-ED32-41B3-841E-11ECFD3CA5FE}" srcId="{29016A97-A33A-40E8-BAC1-4964FD3638E3}" destId="{8BEEBDC1-22EA-4C2B-AFA0-98B2E81368FD}" srcOrd="3" destOrd="0" parTransId="{D436BFBE-811C-4C41-8D66-71AD56144AEA}" sibTransId="{AAC9BC44-F56F-45F3-8696-2402601856E0}"/>
    <dgm:cxn modelId="{7CBFB9CB-7B15-4539-BD08-4F9F54C14FED}" type="presParOf" srcId="{65227702-675E-45C9-AC34-DC7849D9C3AC}" destId="{DDB59177-CB05-4A8C-A55E-BB0BC0518C5D}" srcOrd="0" destOrd="0" presId="urn:microsoft.com/office/officeart/2005/8/layout/default"/>
    <dgm:cxn modelId="{3469A3C8-5D6B-470D-87A9-9649017DB2DA}" type="presParOf" srcId="{65227702-675E-45C9-AC34-DC7849D9C3AC}" destId="{8F540350-D2E9-4237-B26F-A1FB1DE787C1}" srcOrd="1" destOrd="0" presId="urn:microsoft.com/office/officeart/2005/8/layout/default"/>
    <dgm:cxn modelId="{540C0E8B-EDBA-4FEA-9B60-10A38863BAF2}" type="presParOf" srcId="{65227702-675E-45C9-AC34-DC7849D9C3AC}" destId="{2CEC6919-760A-4CCD-BB89-B09D07A57195}" srcOrd="2" destOrd="0" presId="urn:microsoft.com/office/officeart/2005/8/layout/default"/>
    <dgm:cxn modelId="{B1B6360A-836E-4F1E-9451-76569CCD331A}" type="presParOf" srcId="{65227702-675E-45C9-AC34-DC7849D9C3AC}" destId="{85AF7089-0544-41CF-96D6-507287C0BB3D}" srcOrd="3" destOrd="0" presId="urn:microsoft.com/office/officeart/2005/8/layout/default"/>
    <dgm:cxn modelId="{D0AF901F-9FE0-4444-90D8-6DD0F7BD6480}" type="presParOf" srcId="{65227702-675E-45C9-AC34-DC7849D9C3AC}" destId="{D42B7EF7-8C97-4C47-948C-AA58717E0DCD}" srcOrd="4" destOrd="0" presId="urn:microsoft.com/office/officeart/2005/8/layout/default"/>
    <dgm:cxn modelId="{2702DC8C-B2ED-4A9A-BC82-579EE9A8508F}" type="presParOf" srcId="{65227702-675E-45C9-AC34-DC7849D9C3AC}" destId="{69362E95-F4BA-43D2-B8F0-3125DF2277CA}" srcOrd="5" destOrd="0" presId="urn:microsoft.com/office/officeart/2005/8/layout/default"/>
    <dgm:cxn modelId="{5A5BD5A0-46FC-4E67-B871-B492FCC2D019}" type="presParOf" srcId="{65227702-675E-45C9-AC34-DC7849D9C3AC}" destId="{627F66AC-F1D6-4936-8694-6B7E9296D0F1}" srcOrd="6" destOrd="0" presId="urn:microsoft.com/office/officeart/2005/8/layout/default"/>
    <dgm:cxn modelId="{B3A2C16A-5E10-4886-8A79-6842D0A3C49F}" type="presParOf" srcId="{65227702-675E-45C9-AC34-DC7849D9C3AC}" destId="{11508F1F-41B8-49F7-AE26-9C9DE83A4A39}" srcOrd="7" destOrd="0" presId="urn:microsoft.com/office/officeart/2005/8/layout/default"/>
    <dgm:cxn modelId="{80E9443A-3336-47E5-BFCE-C6A694F00267}" type="presParOf" srcId="{65227702-675E-45C9-AC34-DC7849D9C3AC}" destId="{E9DF5FD3-EC38-4999-9EF1-F350F4684C08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chemeClr val="accent5">
                <a:lumMod val="60000"/>
                <a:lumOff val="4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9FB80-98C8-4CBE-BC61-24F41B8E6AD6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54F0-DF22-49AD-A98A-997E8574C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429388" y="3429000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Сравнение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500562" y="3286124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Выдвижение гипотез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428860" y="3071810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Рассуждение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28596" y="2928934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928926" y="1000108"/>
            <a:ext cx="3071834" cy="142876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Сознательные и прочные вычислительные навыки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143636" y="1714488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Рабочее настроение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857488" y="4429132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Вывод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00034" y="1214422"/>
            <a:ext cx="2214578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Творческий подход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500430" y="5643578"/>
            <a:ext cx="2562244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Удовлетворение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714348" y="4143380"/>
            <a:ext cx="2562244" cy="914400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Доказательство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0"/>
            <a:ext cx="56192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Приемы устного счета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8" name="Содержимое 3" descr="Cartoons_Ice_Age_3_Dawn_of_the_Dinosaurs_012753_.jpg"/>
          <p:cNvPicPr>
            <a:picLocks noChangeAspect="1"/>
          </p:cNvPicPr>
          <p:nvPr/>
        </p:nvPicPr>
        <p:blipFill>
          <a:blip r:embed="rId2" cstate="print"/>
          <a:srcRect l="13021" t="21013" r="6249" b="4122"/>
          <a:stretch>
            <a:fillRect/>
          </a:stretch>
        </p:blipFill>
        <p:spPr>
          <a:xfrm>
            <a:off x="6215074" y="4625010"/>
            <a:ext cx="2571768" cy="19080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6" name="Рисунок 15" descr="7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285728"/>
            <a:ext cx="1296405" cy="114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214290"/>
            <a:ext cx="2457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Пирамида 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9322" y="4929198"/>
            <a:ext cx="1357322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25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929198"/>
            <a:ext cx="1285884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1</a:t>
            </a:r>
            <a:r>
              <a:rPr lang="ru-RU" sz="3200" b="1" dirty="0" smtClean="0">
                <a:solidFill>
                  <a:srgbClr val="0070C0"/>
                </a:solidFill>
              </a:rPr>
              <a:t>5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4929198"/>
            <a:ext cx="1285884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4929198"/>
            <a:ext cx="1357322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4" y="4214818"/>
            <a:ext cx="1214446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4214818"/>
            <a:ext cx="1357322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3572662" y="2428074"/>
            <a:ext cx="7143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286380" y="4214818"/>
            <a:ext cx="1285884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0430" y="3500438"/>
            <a:ext cx="1143008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71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3500438"/>
            <a:ext cx="1143008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71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29058" y="2786058"/>
            <a:ext cx="1428760" cy="7143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3929058" y="1214422"/>
            <a:ext cx="1214446" cy="928694"/>
          </a:xfrm>
          <a:prstGeom prst="flowChartPunchedTape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Ура!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Победа!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9" name="Рисунок 18" descr="лестница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500702"/>
            <a:ext cx="1376464" cy="1033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1071570" cy="85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000232" y="785794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100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857752" y="785794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20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286512" y="785794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28992" y="785794"/>
            <a:ext cx="914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50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15272" y="857232"/>
            <a:ext cx="1143008" cy="85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36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500166" y="1285860"/>
            <a:ext cx="500066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928926" y="1285860"/>
            <a:ext cx="500066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357686" y="1214422"/>
            <a:ext cx="500066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786446" y="1214422"/>
            <a:ext cx="500066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15206" y="1285860"/>
            <a:ext cx="500066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728" y="857232"/>
            <a:ext cx="630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+ 40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28926" y="857232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: 2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6248" y="857232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- 30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86446" y="857232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: 5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15206" y="857232"/>
            <a:ext cx="500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* 9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00100" y="3571876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28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00100" y="4429132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16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00298" y="3429000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40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00298" y="4643446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50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57620" y="3429000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16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857620" y="4643446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24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4143380"/>
            <a:ext cx="857256" cy="771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48</a:t>
            </a:r>
            <a:endParaRPr lang="ru-RU" sz="2400" b="1" dirty="0">
              <a:solidFill>
                <a:srgbClr val="FF660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643702" y="4071942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V="1">
            <a:off x="1857356" y="3786190"/>
            <a:ext cx="642942" cy="214314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24" idx="1"/>
          </p:cNvCxnSpPr>
          <p:nvPr/>
        </p:nvCxnSpPr>
        <p:spPr>
          <a:xfrm>
            <a:off x="1857356" y="4786322"/>
            <a:ext cx="642942" cy="24288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357554" y="3786190"/>
            <a:ext cx="50006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357554" y="5000636"/>
            <a:ext cx="50006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714876" y="3857628"/>
            <a:ext cx="500066" cy="35719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6" idx="3"/>
          </p:cNvCxnSpPr>
          <p:nvPr/>
        </p:nvCxnSpPr>
        <p:spPr>
          <a:xfrm flipV="1">
            <a:off x="4714876" y="4786322"/>
            <a:ext cx="500066" cy="24288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072198" y="4500570"/>
            <a:ext cx="571504" cy="158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785918" y="3571876"/>
            <a:ext cx="58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+ 12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85918" y="485776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+ 34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286116" y="492919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- 26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86116" y="342900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- 24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14876" y="492919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* 2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14876" y="371475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* 3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43636" y="41433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</a:rPr>
              <a:t>: 8</a:t>
            </a:r>
            <a:endParaRPr lang="ru-RU" b="1" dirty="0">
              <a:solidFill>
                <a:srgbClr val="FF6600"/>
              </a:solidFill>
            </a:endParaRPr>
          </a:p>
        </p:txBody>
      </p:sp>
      <p:pic>
        <p:nvPicPr>
          <p:cNvPr id="40" name="Рисунок 39" descr="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5357826"/>
            <a:ext cx="1105057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Прямая соединительная линия 49"/>
          <p:cNvCxnSpPr>
            <a:stCxn id="46" idx="2"/>
          </p:cNvCxnSpPr>
          <p:nvPr/>
        </p:nvCxnSpPr>
        <p:spPr>
          <a:xfrm rot="10800000">
            <a:off x="6072198" y="5000636"/>
            <a:ext cx="42862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5" idx="6"/>
          </p:cNvCxnSpPr>
          <p:nvPr/>
        </p:nvCxnSpPr>
        <p:spPr>
          <a:xfrm>
            <a:off x="5143504" y="5000636"/>
            <a:ext cx="42862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42976" y="857232"/>
            <a:ext cx="2000264" cy="286232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  </a:t>
            </a:r>
            <a:r>
              <a:rPr lang="ru-RU" sz="3600" b="1" dirty="0" smtClean="0">
                <a:solidFill>
                  <a:srgbClr val="0000FF"/>
                </a:solidFill>
              </a:rPr>
              <a:t>34 + 21</a:t>
            </a:r>
          </a:p>
          <a:p>
            <a:r>
              <a:rPr lang="ru-RU" sz="3600" b="1" dirty="0" smtClean="0">
                <a:solidFill>
                  <a:srgbClr val="0000FF"/>
                </a:solidFill>
              </a:rPr>
              <a:t>       : 11</a:t>
            </a:r>
          </a:p>
          <a:p>
            <a:r>
              <a:rPr lang="ru-RU" sz="3600" b="1" dirty="0" smtClean="0">
                <a:solidFill>
                  <a:srgbClr val="0000FF"/>
                </a:solidFill>
              </a:rPr>
              <a:t>       · 34</a:t>
            </a:r>
          </a:p>
          <a:p>
            <a:r>
              <a:rPr lang="ru-RU" sz="3600" b="1" dirty="0" smtClean="0">
                <a:solidFill>
                  <a:srgbClr val="0000FF"/>
                </a:solidFill>
              </a:rPr>
              <a:t>      – 70</a:t>
            </a:r>
          </a:p>
          <a:p>
            <a:r>
              <a:rPr lang="ru-RU" sz="3600" b="1" dirty="0" smtClean="0">
                <a:solidFill>
                  <a:srgbClr val="0000FF"/>
                </a:solidFill>
              </a:rPr>
              <a:t>       </a:t>
            </a:r>
            <a:r>
              <a:rPr lang="ru-RU" sz="3600" b="1" dirty="0" smtClean="0">
                <a:solidFill>
                  <a:srgbClr val="FF0000"/>
                </a:solidFill>
              </a:rPr>
              <a:t>100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142873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55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192880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5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50030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170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785794"/>
            <a:ext cx="2928958" cy="24288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000628" y="1357298"/>
            <a:ext cx="1771656" cy="1285884"/>
          </a:xfrm>
          <a:prstGeom prst="ellipse">
            <a:avLst/>
          </a:prstGeom>
          <a:solidFill>
            <a:schemeClr val="tx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12" name="Блок-схема: сопоставление 11"/>
          <p:cNvSpPr/>
          <p:nvPr/>
        </p:nvSpPr>
        <p:spPr>
          <a:xfrm>
            <a:off x="6786578" y="1785926"/>
            <a:ext cx="242886" cy="357190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Блок-схема: сопоставление 12"/>
          <p:cNvSpPr/>
          <p:nvPr/>
        </p:nvSpPr>
        <p:spPr>
          <a:xfrm>
            <a:off x="4714876" y="1785926"/>
            <a:ext cx="242886" cy="357190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57818" y="15716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6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43636" y="15716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6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5715008" y="2214554"/>
            <a:ext cx="342430" cy="127941"/>
          </a:xfrm>
          <a:custGeom>
            <a:avLst/>
            <a:gdLst>
              <a:gd name="connsiteX0" fmla="*/ 58326 w 342430"/>
              <a:gd name="connsiteY0" fmla="*/ 0 h 127941"/>
              <a:gd name="connsiteX1" fmla="*/ 1881 w 342430"/>
              <a:gd name="connsiteY1" fmla="*/ 79023 h 127941"/>
              <a:gd name="connsiteX2" fmla="*/ 69615 w 342430"/>
              <a:gd name="connsiteY2" fmla="*/ 124178 h 127941"/>
              <a:gd name="connsiteX3" fmla="*/ 171215 w 342430"/>
              <a:gd name="connsiteY3" fmla="*/ 101600 h 127941"/>
              <a:gd name="connsiteX4" fmla="*/ 171215 w 342430"/>
              <a:gd name="connsiteY4" fmla="*/ 33867 h 127941"/>
              <a:gd name="connsiteX5" fmla="*/ 193793 w 342430"/>
              <a:gd name="connsiteY5" fmla="*/ 112889 h 127941"/>
              <a:gd name="connsiteX6" fmla="*/ 317970 w 342430"/>
              <a:gd name="connsiteY6" fmla="*/ 112889 h 127941"/>
              <a:gd name="connsiteX7" fmla="*/ 340548 w 342430"/>
              <a:gd name="connsiteY7" fmla="*/ 101600 h 127941"/>
              <a:gd name="connsiteX8" fmla="*/ 329259 w 342430"/>
              <a:gd name="connsiteY8" fmla="*/ 33867 h 127941"/>
              <a:gd name="connsiteX9" fmla="*/ 306681 w 342430"/>
              <a:gd name="connsiteY9" fmla="*/ 0 h 127941"/>
              <a:gd name="connsiteX10" fmla="*/ 306681 w 342430"/>
              <a:gd name="connsiteY10" fmla="*/ 11289 h 127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2430" h="127941">
                <a:moveTo>
                  <a:pt x="58326" y="0"/>
                </a:moveTo>
                <a:cubicBezTo>
                  <a:pt x="29163" y="29163"/>
                  <a:pt x="0" y="58327"/>
                  <a:pt x="1881" y="79023"/>
                </a:cubicBezTo>
                <a:cubicBezTo>
                  <a:pt x="3762" y="99719"/>
                  <a:pt x="41393" y="120415"/>
                  <a:pt x="69615" y="124178"/>
                </a:cubicBezTo>
                <a:cubicBezTo>
                  <a:pt x="97837" y="127941"/>
                  <a:pt x="154282" y="116652"/>
                  <a:pt x="171215" y="101600"/>
                </a:cubicBezTo>
                <a:cubicBezTo>
                  <a:pt x="188148" y="86548"/>
                  <a:pt x="167452" y="31986"/>
                  <a:pt x="171215" y="33867"/>
                </a:cubicBezTo>
                <a:cubicBezTo>
                  <a:pt x="174978" y="35749"/>
                  <a:pt x="169334" y="99719"/>
                  <a:pt x="193793" y="112889"/>
                </a:cubicBezTo>
                <a:cubicBezTo>
                  <a:pt x="218252" y="126059"/>
                  <a:pt x="293511" y="114770"/>
                  <a:pt x="317970" y="112889"/>
                </a:cubicBezTo>
                <a:cubicBezTo>
                  <a:pt x="342429" y="111008"/>
                  <a:pt x="338667" y="114770"/>
                  <a:pt x="340548" y="101600"/>
                </a:cubicBezTo>
                <a:cubicBezTo>
                  <a:pt x="342430" y="88430"/>
                  <a:pt x="334903" y="50800"/>
                  <a:pt x="329259" y="33867"/>
                </a:cubicBezTo>
                <a:cubicBezTo>
                  <a:pt x="323615" y="16934"/>
                  <a:pt x="310444" y="3763"/>
                  <a:pt x="306681" y="0"/>
                </a:cubicBezTo>
                <a:lnTo>
                  <a:pt x="306681" y="11289"/>
                </a:lnTo>
              </a:path>
            </a:pathLst>
          </a:cu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сопоставление 16"/>
          <p:cNvSpPr/>
          <p:nvPr/>
        </p:nvSpPr>
        <p:spPr>
          <a:xfrm rot="5400000" flipV="1">
            <a:off x="5822165" y="1893083"/>
            <a:ext cx="142876" cy="214314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олилиния 19"/>
          <p:cNvSpPr/>
          <p:nvPr/>
        </p:nvSpPr>
        <p:spPr>
          <a:xfrm rot="18662221">
            <a:off x="5061291" y="1191533"/>
            <a:ext cx="124641" cy="407021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 rot="936901">
            <a:off x="6471298" y="1190783"/>
            <a:ext cx="130495" cy="329284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 rot="20335057">
            <a:off x="5352690" y="1076694"/>
            <a:ext cx="100719" cy="387429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 rot="990542">
            <a:off x="6262448" y="1081305"/>
            <a:ext cx="119566" cy="350773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572132" y="1000108"/>
            <a:ext cx="126059" cy="338667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6000760" y="1000108"/>
            <a:ext cx="126059" cy="338667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5786446" y="1000108"/>
            <a:ext cx="126059" cy="338667"/>
          </a:xfrm>
          <a:custGeom>
            <a:avLst/>
            <a:gdLst>
              <a:gd name="connsiteX0" fmla="*/ 0 w 126059"/>
              <a:gd name="connsiteY0" fmla="*/ 203200 h 338667"/>
              <a:gd name="connsiteX1" fmla="*/ 112889 w 126059"/>
              <a:gd name="connsiteY1" fmla="*/ 22578 h 338667"/>
              <a:gd name="connsiteX2" fmla="*/ 79022 w 126059"/>
              <a:gd name="connsiteY2" fmla="*/ 338667 h 338667"/>
              <a:gd name="connsiteX3" fmla="*/ 79022 w 126059"/>
              <a:gd name="connsiteY3" fmla="*/ 338667 h 338667"/>
              <a:gd name="connsiteX4" fmla="*/ 79022 w 126059"/>
              <a:gd name="connsiteY4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59" h="338667">
                <a:moveTo>
                  <a:pt x="0" y="203200"/>
                </a:moveTo>
                <a:cubicBezTo>
                  <a:pt x="49859" y="101600"/>
                  <a:pt x="99719" y="0"/>
                  <a:pt x="112889" y="22578"/>
                </a:cubicBezTo>
                <a:cubicBezTo>
                  <a:pt x="126059" y="45156"/>
                  <a:pt x="79022" y="338667"/>
                  <a:pt x="79022" y="338667"/>
                </a:cubicBezTo>
                <a:lnTo>
                  <a:pt x="79022" y="338667"/>
                </a:lnTo>
                <a:lnTo>
                  <a:pt x="79022" y="338667"/>
                </a:lnTo>
              </a:path>
            </a:pathLst>
          </a:cu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357818" y="3929066"/>
            <a:ext cx="928694" cy="57150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27" idx="7"/>
          </p:cNvCxnSpPr>
          <p:nvPr/>
        </p:nvCxnSpPr>
        <p:spPr>
          <a:xfrm rot="5400000" flipH="1" flipV="1">
            <a:off x="6140944" y="3724317"/>
            <a:ext cx="298009" cy="2788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V="1">
            <a:off x="5179222" y="3679033"/>
            <a:ext cx="357190" cy="2857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5500694" y="4714884"/>
            <a:ext cx="642942" cy="105727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CC"/>
                </a:solidFill>
              </a:rPr>
              <a:t>26</a:t>
            </a:r>
            <a:endParaRPr lang="ru-RU" sz="2000" b="1" dirty="0">
              <a:solidFill>
                <a:srgbClr val="0000CC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stCxn id="34" idx="0"/>
            <a:endCxn id="27" idx="4"/>
          </p:cNvCxnSpPr>
          <p:nvPr/>
        </p:nvCxnSpPr>
        <p:spPr>
          <a:xfrm rot="5400000" flipH="1" flipV="1">
            <a:off x="5715008" y="4607727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5143504" y="6215082"/>
            <a:ext cx="500066" cy="27145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7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6000760" y="6215082"/>
            <a:ext cx="500066" cy="27145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6</a:t>
            </a:r>
            <a:endParaRPr lang="ru-RU" b="1" dirty="0">
              <a:solidFill>
                <a:srgbClr val="0000CC"/>
              </a:solidFill>
            </a:endParaRPr>
          </a:p>
        </p:txBody>
      </p:sp>
      <p:cxnSp>
        <p:nvCxnSpPr>
          <p:cNvPr id="42" name="Прямая соединительная линия 41"/>
          <p:cNvCxnSpPr>
            <a:stCxn id="39" idx="0"/>
          </p:cNvCxnSpPr>
          <p:nvPr/>
        </p:nvCxnSpPr>
        <p:spPr>
          <a:xfrm rot="5400000" flipH="1" flipV="1">
            <a:off x="5304239" y="5804314"/>
            <a:ext cx="500066" cy="3214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0" idx="0"/>
          </p:cNvCxnSpPr>
          <p:nvPr/>
        </p:nvCxnSpPr>
        <p:spPr>
          <a:xfrm rot="16200000" flipV="1">
            <a:off x="5840025" y="5804313"/>
            <a:ext cx="500066" cy="3214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786314" y="4857760"/>
            <a:ext cx="357190" cy="2857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9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500826" y="4857760"/>
            <a:ext cx="357190" cy="2857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8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5143504" y="3571876"/>
            <a:ext cx="142876" cy="1285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6429388" y="3643314"/>
            <a:ext cx="142876" cy="1285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572132" y="4071942"/>
            <a:ext cx="71438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6000760" y="4071942"/>
            <a:ext cx="71438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5715008" y="4357694"/>
            <a:ext cx="214314" cy="57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Рисунок 40" descr="Purblepla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929198"/>
            <a:ext cx="1643050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14290"/>
            <a:ext cx="55084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Универсальная таблица</a:t>
            </a:r>
            <a:endParaRPr lang="ru-RU" sz="4000" b="1" dirty="0">
              <a:ln w="12700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397000"/>
          <a:ext cx="6096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CC"/>
                          </a:solidFill>
                        </a:rPr>
                        <a:t>1</a:t>
                      </a:r>
                      <a:endParaRPr lang="ru-RU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CC"/>
                          </a:solidFill>
                        </a:rPr>
                        <a:t>2</a:t>
                      </a:r>
                      <a:endParaRPr lang="ru-RU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CC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CC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CC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CC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80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400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110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105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30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CC"/>
                          </a:solidFill>
                        </a:rPr>
                        <a:t>Б</a:t>
                      </a:r>
                      <a:endParaRPr lang="ru-RU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22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64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16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33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72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CC"/>
                          </a:solidFill>
                        </a:rPr>
                        <a:t>В</a:t>
                      </a:r>
                      <a:endParaRPr lang="ru-RU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121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169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216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304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256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CC"/>
                          </a:solidFill>
                        </a:rPr>
                        <a:t>Г</a:t>
                      </a:r>
                      <a:endParaRPr lang="ru-RU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cap="none" spc="200" dirty="0">
                        <a:ln w="29210">
                          <a:solidFill>
                            <a:schemeClr val="accent3">
                              <a:tint val="10000"/>
                            </a:schemeClr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50800" dist="50800" dir="8100000">
                            <a:srgbClr val="7D7D7D">
                              <a:alpha val="73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CC"/>
                          </a:solidFill>
                        </a:rPr>
                        <a:t>Д</a:t>
                      </a:r>
                      <a:endParaRPr lang="ru-RU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18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27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125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00FF"/>
                          </a:solidFill>
                        </a:rPr>
                        <a:t>15</a:t>
                      </a:r>
                      <a:endParaRPr lang="ru-RU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79644" y="240453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29058" y="3214686"/>
            <a:ext cx="314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8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1643042" y="4357694"/>
            <a:ext cx="67866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00FF"/>
                </a:solidFill>
              </a:rPr>
              <a:t>Назовите в порядке возрастания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00FF"/>
                </a:solidFill>
              </a:rPr>
              <a:t>Назовите числа, предшествующие числам строки …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00FF"/>
                </a:solidFill>
              </a:rPr>
              <a:t>С помощью строки Г запишите трехзначное наименьшее число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00FF"/>
                </a:solidFill>
              </a:rPr>
              <a:t>Найти сумму А1 и В6; или В3 + Д2 – А4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00FF"/>
                </a:solidFill>
              </a:rPr>
              <a:t>Найти в строке В четные числа</a:t>
            </a:r>
            <a:endParaRPr lang="ru-RU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000240"/>
            <a:ext cx="10715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  </a:t>
            </a:r>
            <a:r>
              <a:rPr lang="ru-RU" sz="2000" b="1" dirty="0" smtClean="0">
                <a:solidFill>
                  <a:srgbClr val="FF6600"/>
                </a:solidFill>
              </a:rPr>
              <a:t>5 + 3 =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10 – 4 =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9 – 8 =</a:t>
            </a:r>
          </a:p>
          <a:p>
            <a:r>
              <a:rPr lang="ru-RU" sz="2000" b="1" dirty="0" smtClean="0">
                <a:solidFill>
                  <a:srgbClr val="FF6600"/>
                </a:solidFill>
              </a:rPr>
              <a:t>  </a:t>
            </a:r>
            <a:r>
              <a:rPr lang="ru-RU" sz="2000" b="1" dirty="0" smtClean="0">
                <a:solidFill>
                  <a:srgbClr val="FFFF00"/>
                </a:solidFill>
              </a:rPr>
              <a:t>4 + 6 =</a:t>
            </a:r>
          </a:p>
          <a:p>
            <a:r>
              <a:rPr lang="ru-RU" sz="2000" b="1" dirty="0" smtClean="0">
                <a:solidFill>
                  <a:srgbClr val="FF6600"/>
                </a:solidFill>
              </a:rPr>
              <a:t>    8 -6 =</a:t>
            </a:r>
          </a:p>
          <a:p>
            <a:r>
              <a:rPr lang="ru-RU" sz="2000" b="1" dirty="0" smtClean="0">
                <a:solidFill>
                  <a:srgbClr val="FF6600"/>
                </a:solidFill>
              </a:rPr>
              <a:t>  </a:t>
            </a:r>
            <a:r>
              <a:rPr lang="ru-RU" sz="2000" b="1" dirty="0" smtClean="0">
                <a:solidFill>
                  <a:srgbClr val="0070C0"/>
                </a:solidFill>
              </a:rPr>
              <a:t>7 – 4 =</a:t>
            </a:r>
          </a:p>
          <a:p>
            <a:r>
              <a:rPr lang="ru-RU" sz="2000" b="1" dirty="0" smtClean="0">
                <a:solidFill>
                  <a:srgbClr val="FF6600"/>
                </a:solidFill>
              </a:rPr>
              <a:t>  </a:t>
            </a:r>
            <a:r>
              <a:rPr lang="ru-RU" sz="2000" b="1" dirty="0" smtClean="0">
                <a:solidFill>
                  <a:srgbClr val="FFC000"/>
                </a:solidFill>
              </a:rPr>
              <a:t>2 + 3 =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428604"/>
            <a:ext cx="35326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С днем рождения поздравить</a:t>
            </a:r>
          </a:p>
          <a:p>
            <a:r>
              <a:rPr lang="ru-RU" sz="2000" b="1" dirty="0" smtClean="0">
                <a:solidFill>
                  <a:srgbClr val="0000CC"/>
                </a:solidFill>
              </a:rPr>
              <a:t>Друга своего спешу.</a:t>
            </a:r>
          </a:p>
          <a:p>
            <a:r>
              <a:rPr lang="ru-RU" sz="2000" b="1" dirty="0" smtClean="0">
                <a:solidFill>
                  <a:srgbClr val="0000CC"/>
                </a:solidFill>
              </a:rPr>
              <a:t>Ты реши примеры верно,</a:t>
            </a:r>
          </a:p>
          <a:p>
            <a:r>
              <a:rPr lang="ru-RU" sz="2000" b="1" dirty="0" smtClean="0">
                <a:solidFill>
                  <a:srgbClr val="0000CC"/>
                </a:solidFill>
              </a:rPr>
              <a:t>Как зовут его – скажу.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2000240"/>
            <a:ext cx="78418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ru-RU" sz="2000" b="1" dirty="0" smtClean="0">
                <a:solidFill>
                  <a:srgbClr val="FF6600"/>
                </a:solidFill>
              </a:rPr>
              <a:t>8</a:t>
            </a:r>
            <a:r>
              <a:rPr lang="ru-RU" sz="2000" b="1" dirty="0" smtClean="0">
                <a:solidFill>
                  <a:srgbClr val="FF3300"/>
                </a:solidFill>
              </a:rPr>
              <a:t> </a:t>
            </a:r>
            <a:r>
              <a:rPr lang="ru-RU" sz="2000" dirty="0" smtClean="0"/>
              <a:t>    </a:t>
            </a:r>
            <a:r>
              <a:rPr lang="ru-RU" sz="2000" b="1" dirty="0" smtClean="0">
                <a:solidFill>
                  <a:srgbClr val="0000CC"/>
                </a:solidFill>
              </a:rPr>
              <a:t>Д</a:t>
            </a:r>
          </a:p>
          <a:p>
            <a:pPr marL="342900" indent="-342900"/>
            <a:r>
              <a:rPr lang="ru-RU" sz="2000" b="1" dirty="0" smtClean="0">
                <a:solidFill>
                  <a:srgbClr val="00B050"/>
                </a:solidFill>
              </a:rPr>
              <a:t>6</a:t>
            </a:r>
            <a:r>
              <a:rPr lang="ru-RU" sz="2000" dirty="0" smtClean="0"/>
              <a:t>     </a:t>
            </a:r>
            <a:r>
              <a:rPr lang="ru-RU" sz="2000" b="1" dirty="0" smtClean="0">
                <a:solidFill>
                  <a:srgbClr val="0000FF"/>
                </a:solidFill>
              </a:rPr>
              <a:t>Е</a:t>
            </a:r>
          </a:p>
          <a:p>
            <a:pPr marL="342900" indent="-342900"/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r>
              <a:rPr lang="ru-RU" sz="2000" dirty="0" smtClean="0"/>
              <a:t>     </a:t>
            </a:r>
            <a:r>
              <a:rPr lang="ru-RU" sz="2000" b="1" dirty="0" smtClean="0">
                <a:solidFill>
                  <a:srgbClr val="0000FF"/>
                </a:solidFill>
              </a:rPr>
              <a:t>Н</a:t>
            </a:r>
          </a:p>
          <a:p>
            <a:pPr marL="342900" indent="-342900"/>
            <a:r>
              <a:rPr lang="ru-RU" sz="2000" b="1" dirty="0" smtClean="0">
                <a:solidFill>
                  <a:srgbClr val="FFFF00"/>
                </a:solidFill>
              </a:rPr>
              <a:t>10</a:t>
            </a:r>
            <a:r>
              <a:rPr lang="ru-RU" sz="2000" dirty="0" smtClean="0"/>
              <a:t>   </a:t>
            </a:r>
            <a:r>
              <a:rPr lang="ru-RU" sz="2000" b="1" dirty="0" smtClean="0">
                <a:solidFill>
                  <a:srgbClr val="0000FF"/>
                </a:solidFill>
              </a:rPr>
              <a:t>И</a:t>
            </a:r>
          </a:p>
          <a:p>
            <a:pPr marL="342900" indent="-342900"/>
            <a:r>
              <a:rPr lang="ru-RU" sz="2000" b="1" dirty="0" smtClean="0">
                <a:solidFill>
                  <a:srgbClr val="FF9933"/>
                </a:solidFill>
              </a:rPr>
              <a:t>2 </a:t>
            </a:r>
            <a:r>
              <a:rPr lang="ru-RU" sz="2000" dirty="0" smtClean="0"/>
              <a:t>    </a:t>
            </a:r>
            <a:r>
              <a:rPr lang="ru-RU" sz="2000" b="1" dirty="0" smtClean="0">
                <a:solidFill>
                  <a:srgbClr val="0000FF"/>
                </a:solidFill>
              </a:rPr>
              <a:t>С</a:t>
            </a:r>
          </a:p>
          <a:p>
            <a:pPr marL="342900" indent="-342900"/>
            <a:r>
              <a:rPr lang="ru-RU" sz="2000" b="1" dirty="0" smtClean="0">
                <a:solidFill>
                  <a:srgbClr val="0070C0"/>
                </a:solidFill>
              </a:rPr>
              <a:t>3 </a:t>
            </a:r>
            <a:r>
              <a:rPr lang="ru-RU" sz="2000" dirty="0" smtClean="0"/>
              <a:t>    </a:t>
            </a:r>
            <a:r>
              <a:rPr lang="ru-RU" sz="2000" b="1" dirty="0" smtClean="0">
                <a:solidFill>
                  <a:srgbClr val="0000FF"/>
                </a:solidFill>
              </a:rPr>
              <a:t>К</a:t>
            </a:r>
          </a:p>
          <a:p>
            <a:pPr marL="342900" indent="-342900"/>
            <a:r>
              <a:rPr lang="ru-RU" sz="2000" b="1" dirty="0" smtClean="0">
                <a:solidFill>
                  <a:srgbClr val="FFC000"/>
                </a:solidFill>
              </a:rPr>
              <a:t>5</a:t>
            </a:r>
            <a:r>
              <a:rPr lang="ru-RU" sz="2000" dirty="0" smtClean="0"/>
              <a:t>     </a:t>
            </a:r>
            <a:r>
              <a:rPr lang="ru-RU" sz="2000" b="1" dirty="0" smtClean="0">
                <a:solidFill>
                  <a:srgbClr val="0000FF"/>
                </a:solidFill>
              </a:rPr>
              <a:t>А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3143240" y="1857364"/>
            <a:ext cx="2700350" cy="2571768"/>
          </a:xfrm>
          <a:prstGeom prst="don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  <a:endCxn id="5" idx="4"/>
          </p:cNvCxnSpPr>
          <p:nvPr/>
        </p:nvCxnSpPr>
        <p:spPr>
          <a:xfrm rot="16200000" flipH="1">
            <a:off x="3207531" y="3143248"/>
            <a:ext cx="257176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2"/>
            <a:endCxn id="5" idx="6"/>
          </p:cNvCxnSpPr>
          <p:nvPr/>
        </p:nvCxnSpPr>
        <p:spPr>
          <a:xfrm rot="10800000" flipH="1">
            <a:off x="3143240" y="3143248"/>
            <a:ext cx="270035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1"/>
            <a:endCxn id="5" idx="5"/>
          </p:cNvCxnSpPr>
          <p:nvPr/>
        </p:nvCxnSpPr>
        <p:spPr>
          <a:xfrm rot="16200000" flipH="1">
            <a:off x="3584157" y="2188530"/>
            <a:ext cx="1818516" cy="19094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3"/>
            <a:endCxn id="5" idx="7"/>
          </p:cNvCxnSpPr>
          <p:nvPr/>
        </p:nvCxnSpPr>
        <p:spPr>
          <a:xfrm rot="5400000" flipH="1" flipV="1">
            <a:off x="3584157" y="2188530"/>
            <a:ext cx="1818516" cy="19094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7554" y="328612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Д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378619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Е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29058" y="207167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Н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54" y="264318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И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4876" y="20716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С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86380" y="264318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К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4876" y="385762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4942" y="33575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Ю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57620" y="3143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8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3372" y="3357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3372" y="250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6182" y="27860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10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00562" y="250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278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00562" y="3357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57752" y="3143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4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1" name="Содержимое 4" descr="Cartoons__003407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5286388"/>
            <a:ext cx="1400185" cy="1143008"/>
          </a:xfrm>
          <a:prstGeom prst="rect">
            <a:avLst/>
          </a:prstGeo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Прямоугольник 32"/>
          <p:cNvSpPr/>
          <p:nvPr/>
        </p:nvSpPr>
        <p:spPr>
          <a:xfrm>
            <a:off x="6643702" y="4000504"/>
            <a:ext cx="557210" cy="4857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7215206" y="3929066"/>
            <a:ext cx="59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: 6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286379" y="5214949"/>
          <a:ext cx="3024168" cy="365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024"/>
                <a:gridCol w="432024"/>
                <a:gridCol w="432024"/>
                <a:gridCol w="432024"/>
                <a:gridCol w="432024"/>
                <a:gridCol w="432024"/>
                <a:gridCol w="432024"/>
              </a:tblGrid>
              <a:tr h="22796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8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ru-RU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7" name="Прямая соединительная линия 36"/>
          <p:cNvCxnSpPr>
            <a:stCxn id="33" idx="2"/>
          </p:cNvCxnSpPr>
          <p:nvPr/>
        </p:nvCxnSpPr>
        <p:spPr>
          <a:xfrm rot="5400000">
            <a:off x="5847164" y="4139807"/>
            <a:ext cx="728674" cy="1421613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33" idx="2"/>
          </p:cNvCxnSpPr>
          <p:nvPr/>
        </p:nvCxnSpPr>
        <p:spPr>
          <a:xfrm rot="5400000">
            <a:off x="6061478" y="4354121"/>
            <a:ext cx="728674" cy="992985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3" idx="2"/>
          </p:cNvCxnSpPr>
          <p:nvPr/>
        </p:nvCxnSpPr>
        <p:spPr>
          <a:xfrm rot="5400000">
            <a:off x="6275792" y="4568435"/>
            <a:ext cx="728674" cy="564357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3" idx="2"/>
          </p:cNvCxnSpPr>
          <p:nvPr/>
        </p:nvCxnSpPr>
        <p:spPr>
          <a:xfrm rot="5400000">
            <a:off x="6490106" y="4782749"/>
            <a:ext cx="728674" cy="135729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33" idx="2"/>
          </p:cNvCxnSpPr>
          <p:nvPr/>
        </p:nvCxnSpPr>
        <p:spPr>
          <a:xfrm rot="16200000" flipH="1">
            <a:off x="6704419" y="4704163"/>
            <a:ext cx="728674" cy="292899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3" idx="2"/>
          </p:cNvCxnSpPr>
          <p:nvPr/>
        </p:nvCxnSpPr>
        <p:spPr>
          <a:xfrm rot="16200000" flipH="1">
            <a:off x="6918733" y="4489849"/>
            <a:ext cx="728674" cy="721527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3" idx="2"/>
          </p:cNvCxnSpPr>
          <p:nvPr/>
        </p:nvCxnSpPr>
        <p:spPr>
          <a:xfrm rot="16200000" flipH="1">
            <a:off x="7133047" y="4275535"/>
            <a:ext cx="728674" cy="1150155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 descr="карандаш 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214290"/>
            <a:ext cx="119509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714356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</a:rPr>
              <a:t>С днем рождения поздравить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Друга своего спешу.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Ты реши примеры верно,</a:t>
            </a:r>
          </a:p>
          <a:p>
            <a:r>
              <a:rPr lang="ru-RU" b="1" dirty="0" smtClean="0">
                <a:solidFill>
                  <a:srgbClr val="0000CC"/>
                </a:solidFill>
              </a:rPr>
              <a:t>Сколько лет ему – скажу.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7752" y="500042"/>
            <a:ext cx="27146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</a:t>
            </a:r>
            <a:r>
              <a:rPr lang="ru-RU" sz="2400" b="1" dirty="0" smtClean="0">
                <a:solidFill>
                  <a:srgbClr val="FF0000"/>
                </a:solidFill>
              </a:rPr>
              <a:t>63 : 9 · 4 =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              : 2 · 5 =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            : 14 · 3 =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              : 3 · 2 = 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9454" y="571480"/>
            <a:ext cx="271458" cy="2857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500694" y="928670"/>
            <a:ext cx="271458" cy="2857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858016" y="928670"/>
            <a:ext cx="342896" cy="27145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86380" y="1357298"/>
            <a:ext cx="342896" cy="27145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6858016" y="1285860"/>
            <a:ext cx="414334" cy="287458"/>
          </a:xfrm>
          <a:prstGeom prst="trapezoi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357818" y="1714488"/>
            <a:ext cx="414334" cy="287458"/>
          </a:xfrm>
          <a:prstGeom prst="trapezoi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6858016" y="1428736"/>
            <a:ext cx="1000132" cy="928694"/>
          </a:xfrm>
          <a:prstGeom prst="star5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10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3714752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ПРОВЕРЬ И ОЦЕНИ: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 верно ли равенство?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2857488" y="3286124"/>
          <a:ext cx="557216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Рисунок 12" descr="утенок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786" y="4714884"/>
            <a:ext cx="1257302" cy="1491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7643866" cy="39703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</a:rPr>
              <a:t>«Наша педагогическая работа тем и характерна, что зернышко, посеянное сегодня, дает плоды только спустя какое-то время. Нужно приложить немало сил, чтобы сделать ребят думающими, чтобы научить их логическому мышлению, научить их выражать свои мысли. Все это требует усилий от учителя»</a:t>
            </a:r>
          </a:p>
          <a:p>
            <a:pPr marL="4395788" indent="441325"/>
            <a:r>
              <a:rPr lang="ru-RU" sz="2800" b="1" dirty="0" smtClean="0">
                <a:solidFill>
                  <a:srgbClr val="0000CC"/>
                </a:solidFill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</a:rPr>
              <a:t>                                                                                                                              В.А. Сухомлинский</a:t>
            </a:r>
            <a:endParaRPr lang="ru-RU" sz="2800" b="1" dirty="0">
              <a:solidFill>
                <a:srgbClr val="0000CC"/>
              </a:solidFill>
            </a:endParaRPr>
          </a:p>
        </p:txBody>
      </p:sp>
      <p:pic>
        <p:nvPicPr>
          <p:cNvPr id="4" name="Рисунок 3" descr="18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572008"/>
            <a:ext cx="1794322" cy="18716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407</Words>
  <Application>Microsoft Office PowerPoint</Application>
  <PresentationFormat>Экран (4:3)</PresentationFormat>
  <Paragraphs>166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сиденко</dc:creator>
  <cp:lastModifiedBy>Жанна Никандровна</cp:lastModifiedBy>
  <cp:revision>40</cp:revision>
  <dcterms:created xsi:type="dcterms:W3CDTF">2010-04-04T11:52:00Z</dcterms:created>
  <dcterms:modified xsi:type="dcterms:W3CDTF">2010-04-06T11:20:12Z</dcterms:modified>
</cp:coreProperties>
</file>